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6858000" cy="9144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6092"/>
    <a:srgbClr val="6988AD"/>
    <a:srgbClr val="FDEA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848268-561F-4B8E-A3AC-B49DC35F89D5}" v="27" dt="2025-07-02T13:26:24.613"/>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9796" autoAdjust="0"/>
  </p:normalViewPr>
  <p:slideViewPr>
    <p:cSldViewPr>
      <p:cViewPr varScale="1">
        <p:scale>
          <a:sx n="86" d="100"/>
          <a:sy n="86" d="100"/>
        </p:scale>
        <p:origin x="3552" y="20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igi Matera" userId="32e364b2017e622a" providerId="LiveId" clId="{986FCF2E-28DA-4881-87DE-321D3A3A322C}"/>
    <pc:docChg chg="undo redo custSel modSld">
      <pc:chgData name="Luigi Matera" userId="32e364b2017e622a" providerId="LiveId" clId="{986FCF2E-28DA-4881-87DE-321D3A3A322C}" dt="2024-04-10T22:38:29.188" v="1343" actId="255"/>
      <pc:docMkLst>
        <pc:docMk/>
      </pc:docMkLst>
      <pc:sldChg chg="addSp delSp modSp mod">
        <pc:chgData name="Luigi Matera" userId="32e364b2017e622a" providerId="LiveId" clId="{986FCF2E-28DA-4881-87DE-321D3A3A322C}" dt="2024-04-10T22:32:30.979" v="1306" actId="20577"/>
        <pc:sldMkLst>
          <pc:docMk/>
          <pc:sldMk cId="0" sldId="257"/>
        </pc:sldMkLst>
      </pc:sldChg>
      <pc:sldChg chg="addSp delSp modSp mod">
        <pc:chgData name="Luigi Matera" userId="32e364b2017e622a" providerId="LiveId" clId="{986FCF2E-28DA-4881-87DE-321D3A3A322C}" dt="2024-04-10T22:38:29.188" v="1343" actId="255"/>
        <pc:sldMkLst>
          <pc:docMk/>
          <pc:sldMk cId="0" sldId="258"/>
        </pc:sldMkLst>
      </pc:sldChg>
    </pc:docChg>
  </pc:docChgLst>
  <pc:docChgLst>
    <pc:chgData name="Luigi Matera" userId="32e364b2017e622a" providerId="LiveId" clId="{A8848268-561F-4B8E-A3AC-B49DC35F89D5}"/>
    <pc:docChg chg="undo redo custSel modSld">
      <pc:chgData name="Luigi Matera" userId="32e364b2017e622a" providerId="LiveId" clId="{A8848268-561F-4B8E-A3AC-B49DC35F89D5}" dt="2025-07-02T13:28:19.017" v="247" actId="1076"/>
      <pc:docMkLst>
        <pc:docMk/>
      </pc:docMkLst>
      <pc:sldChg chg="modSp mod">
        <pc:chgData name="Luigi Matera" userId="32e364b2017e622a" providerId="LiveId" clId="{A8848268-561F-4B8E-A3AC-B49DC35F89D5}" dt="2025-07-02T13:18:03.592" v="136" actId="20577"/>
        <pc:sldMkLst>
          <pc:docMk/>
          <pc:sldMk cId="0" sldId="257"/>
        </pc:sldMkLst>
        <pc:spChg chg="mod">
          <ac:chgData name="Luigi Matera" userId="32e364b2017e622a" providerId="LiveId" clId="{A8848268-561F-4B8E-A3AC-B49DC35F89D5}" dt="2025-07-02T13:18:03.592" v="136" actId="20577"/>
          <ac:spMkLst>
            <pc:docMk/>
            <pc:sldMk cId="0" sldId="257"/>
            <ac:spMk id="3" creationId="{00000000-0000-0000-0000-000000000000}"/>
          </ac:spMkLst>
        </pc:spChg>
        <pc:spChg chg="mod">
          <ac:chgData name="Luigi Matera" userId="32e364b2017e622a" providerId="LiveId" clId="{A8848268-561F-4B8E-A3AC-B49DC35F89D5}" dt="2025-07-02T13:17:07.511" v="131" actId="33524"/>
          <ac:spMkLst>
            <pc:docMk/>
            <pc:sldMk cId="0" sldId="257"/>
            <ac:spMk id="9" creationId="{17B645BE-1C28-4522-CBE6-37F9642CEECF}"/>
          </ac:spMkLst>
        </pc:spChg>
        <pc:spChg chg="mod">
          <ac:chgData name="Luigi Matera" userId="32e364b2017e622a" providerId="LiveId" clId="{A8848268-561F-4B8E-A3AC-B49DC35F89D5}" dt="2025-07-02T13:09:21.368" v="11"/>
          <ac:spMkLst>
            <pc:docMk/>
            <pc:sldMk cId="0" sldId="257"/>
            <ac:spMk id="13" creationId="{00000000-0000-0000-0000-000000000000}"/>
          </ac:spMkLst>
        </pc:spChg>
        <pc:spChg chg="mod">
          <ac:chgData name="Luigi Matera" userId="32e364b2017e622a" providerId="LiveId" clId="{A8848268-561F-4B8E-A3AC-B49DC35F89D5}" dt="2025-07-02T13:08:53.717" v="9" actId="20577"/>
          <ac:spMkLst>
            <pc:docMk/>
            <pc:sldMk cId="0" sldId="257"/>
            <ac:spMk id="15" creationId="{00000000-0000-0000-0000-000000000000}"/>
          </ac:spMkLst>
        </pc:spChg>
        <pc:spChg chg="mod">
          <ac:chgData name="Luigi Matera" userId="32e364b2017e622a" providerId="LiveId" clId="{A8848268-561F-4B8E-A3AC-B49DC35F89D5}" dt="2025-07-02T13:13:22.775" v="90" actId="1076"/>
          <ac:spMkLst>
            <pc:docMk/>
            <pc:sldMk cId="0" sldId="257"/>
            <ac:spMk id="17" creationId="{00000000-0000-0000-0000-000000000000}"/>
          </ac:spMkLst>
        </pc:spChg>
        <pc:spChg chg="mod">
          <ac:chgData name="Luigi Matera" userId="32e364b2017e622a" providerId="LiveId" clId="{A8848268-561F-4B8E-A3AC-B49DC35F89D5}" dt="2025-07-02T13:17:45.579" v="134" actId="1076"/>
          <ac:spMkLst>
            <pc:docMk/>
            <pc:sldMk cId="0" sldId="257"/>
            <ac:spMk id="18" creationId="{00000000-0000-0000-0000-000000000000}"/>
          </ac:spMkLst>
        </pc:spChg>
        <pc:picChg chg="mod">
          <ac:chgData name="Luigi Matera" userId="32e364b2017e622a" providerId="LiveId" clId="{A8848268-561F-4B8E-A3AC-B49DC35F89D5}" dt="2025-07-02T13:17:54.459" v="135" actId="1076"/>
          <ac:picMkLst>
            <pc:docMk/>
            <pc:sldMk cId="0" sldId="257"/>
            <ac:picMk id="4" creationId="{D7145178-C072-84A5-C4C5-6832A00A93B2}"/>
          </ac:picMkLst>
        </pc:picChg>
      </pc:sldChg>
      <pc:sldChg chg="addSp delSp modSp mod">
        <pc:chgData name="Luigi Matera" userId="32e364b2017e622a" providerId="LiveId" clId="{A8848268-561F-4B8E-A3AC-B49DC35F89D5}" dt="2025-07-02T13:28:19.017" v="247" actId="1076"/>
        <pc:sldMkLst>
          <pc:docMk/>
          <pc:sldMk cId="0" sldId="258"/>
        </pc:sldMkLst>
        <pc:spChg chg="add mod">
          <ac:chgData name="Luigi Matera" userId="32e364b2017e622a" providerId="LiveId" clId="{A8848268-561F-4B8E-A3AC-B49DC35F89D5}" dt="2025-07-02T13:27:16.693" v="244" actId="1076"/>
          <ac:spMkLst>
            <pc:docMk/>
            <pc:sldMk cId="0" sldId="258"/>
            <ac:spMk id="2" creationId="{2612813D-1A71-93FC-D030-FE1DDDA024D8}"/>
          </ac:spMkLst>
        </pc:spChg>
        <pc:spChg chg="add mod">
          <ac:chgData name="Luigi Matera" userId="32e364b2017e622a" providerId="LiveId" clId="{A8848268-561F-4B8E-A3AC-B49DC35F89D5}" dt="2025-07-02T13:27:49.778" v="245" actId="1076"/>
          <ac:spMkLst>
            <pc:docMk/>
            <pc:sldMk cId="0" sldId="258"/>
            <ac:spMk id="4" creationId="{20D34E4F-5AEE-AFD1-31BF-2FD56D1D8598}"/>
          </ac:spMkLst>
        </pc:spChg>
        <pc:spChg chg="mod">
          <ac:chgData name="Luigi Matera" userId="32e364b2017e622a" providerId="LiveId" clId="{A8848268-561F-4B8E-A3AC-B49DC35F89D5}" dt="2025-07-02T13:28:07.052" v="246" actId="1076"/>
          <ac:spMkLst>
            <pc:docMk/>
            <pc:sldMk cId="0" sldId="258"/>
            <ac:spMk id="7" creationId="{BE8061CF-2987-E9A2-CB87-0FD856D2C96A}"/>
          </ac:spMkLst>
        </pc:spChg>
        <pc:spChg chg="mod">
          <ac:chgData name="Luigi Matera" userId="32e364b2017e622a" providerId="LiveId" clId="{A8848268-561F-4B8E-A3AC-B49DC35F89D5}" dt="2025-07-02T13:18:12.283" v="137" actId="20577"/>
          <ac:spMkLst>
            <pc:docMk/>
            <pc:sldMk cId="0" sldId="258"/>
            <ac:spMk id="13" creationId="{00000000-0000-0000-0000-000000000000}"/>
          </ac:spMkLst>
        </pc:spChg>
        <pc:spChg chg="mod">
          <ac:chgData name="Luigi Matera" userId="32e364b2017e622a" providerId="LiveId" clId="{A8848268-561F-4B8E-A3AC-B49DC35F89D5}" dt="2025-07-02T13:20:47.285" v="155" actId="1076"/>
          <ac:spMkLst>
            <pc:docMk/>
            <pc:sldMk cId="0" sldId="258"/>
            <ac:spMk id="18" creationId="{00000000-0000-0000-0000-000000000000}"/>
          </ac:spMkLst>
        </pc:spChg>
        <pc:spChg chg="mod">
          <ac:chgData name="Luigi Matera" userId="32e364b2017e622a" providerId="LiveId" clId="{A8848268-561F-4B8E-A3AC-B49DC35F89D5}" dt="2025-07-02T13:28:19.017" v="247" actId="1076"/>
          <ac:spMkLst>
            <pc:docMk/>
            <pc:sldMk cId="0" sldId="258"/>
            <ac:spMk id="19" creationId="{00000000-0000-0000-0000-000000000000}"/>
          </ac:spMkLst>
        </pc:spChg>
        <pc:spChg chg="del">
          <ac:chgData name="Luigi Matera" userId="32e364b2017e622a" providerId="LiveId" clId="{A8848268-561F-4B8E-A3AC-B49DC35F89D5}" dt="2025-07-02T13:18:43.460" v="148" actId="478"/>
          <ac:spMkLst>
            <pc:docMk/>
            <pc:sldMk cId="0" sldId="258"/>
            <ac:spMk id="21" creationId="{00000000-0000-0000-0000-000000000000}"/>
          </ac:spMkLst>
        </pc:spChg>
        <pc:spChg chg="del mod">
          <ac:chgData name="Luigi Matera" userId="32e364b2017e622a" providerId="LiveId" clId="{A8848268-561F-4B8E-A3AC-B49DC35F89D5}" dt="2025-07-02T13:18:40.005" v="147" actId="478"/>
          <ac:spMkLst>
            <pc:docMk/>
            <pc:sldMk cId="0" sldId="258"/>
            <ac:spMk id="22" creationId="{00000000-0000-0000-0000-000000000000}"/>
          </ac:spMkLst>
        </pc:spChg>
        <pc:picChg chg="mod">
          <ac:chgData name="Luigi Matera" userId="32e364b2017e622a" providerId="LiveId" clId="{A8848268-561F-4B8E-A3AC-B49DC35F89D5}" dt="2025-07-02T13:26:53.860" v="241" actId="1076"/>
          <ac:picMkLst>
            <pc:docMk/>
            <pc:sldMk cId="0" sldId="258"/>
            <ac:picMk id="3" creationId="{20FBD565-46BE-8BA7-8AF1-5045DB9B865A}"/>
          </ac:picMkLst>
        </pc:picChg>
        <pc:picChg chg="mod">
          <ac:chgData name="Luigi Matera" userId="32e364b2017e622a" providerId="LiveId" clId="{A8848268-561F-4B8E-A3AC-B49DC35F89D5}" dt="2025-07-02T13:26:49.952" v="240" actId="1076"/>
          <ac:picMkLst>
            <pc:docMk/>
            <pc:sldMk cId="0" sldId="258"/>
            <ac:picMk id="9" creationId="{A2A8DACE-EE10-191F-5395-77312001ED8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8003B9-6318-409A-83A7-3F64ADE14B2F}" type="datetimeFigureOut">
              <a:rPr lang="it-IT" smtClean="0"/>
              <a:pPr/>
              <a:t>04/07/25</a:t>
            </a:fld>
            <a:endParaRPr lang="it-IT"/>
          </a:p>
        </p:txBody>
      </p:sp>
      <p:sp>
        <p:nvSpPr>
          <p:cNvPr id="4" name="Segnaposto immagine diapositiva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A49389-BB47-4077-AF5C-C7AFA2B1B576}"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6A49389-BB47-4077-AF5C-C7AFA2B1B576}" type="slidenum">
              <a:rPr lang="it-IT" smtClean="0"/>
              <a:pPr/>
              <a:t>1</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96A49389-BB47-4077-AF5C-C7AFA2B1B576}" type="slidenum">
              <a:rPr lang="it-IT" smtClean="0"/>
              <a:pPr/>
              <a:t>2</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514350" y="2840568"/>
            <a:ext cx="5829300" cy="1960033"/>
          </a:xfrm>
        </p:spPr>
        <p:txBody>
          <a:bodyPr/>
          <a:lstStyle/>
          <a:p>
            <a:r>
              <a:rPr lang="it-IT"/>
              <a:t>Fare clic per modificare lo stile del titolo</a:t>
            </a:r>
          </a:p>
        </p:txBody>
      </p:sp>
      <p:sp>
        <p:nvSpPr>
          <p:cNvPr id="3" name="Sottotitolo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C1E3752A-510E-4050-99E4-F93A8E90D353}" type="datetimeFigureOut">
              <a:rPr lang="it-IT" smtClean="0"/>
              <a:pPr/>
              <a:t>04/07/25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858A9E1-CE57-408E-80CF-A7BC66241AFF}"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1E3752A-510E-4050-99E4-F93A8E90D353}" type="datetimeFigureOut">
              <a:rPr lang="it-IT" smtClean="0"/>
              <a:pPr/>
              <a:t>04/07/25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858A9E1-CE57-408E-80CF-A7BC66241AFF}"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3729037" y="488951"/>
            <a:ext cx="1157288" cy="104013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257175" y="488951"/>
            <a:ext cx="3357563" cy="104013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1E3752A-510E-4050-99E4-F93A8E90D353}" type="datetimeFigureOut">
              <a:rPr lang="it-IT" smtClean="0"/>
              <a:pPr/>
              <a:t>04/07/25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858A9E1-CE57-408E-80CF-A7BC66241AFF}"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1E3752A-510E-4050-99E4-F93A8E90D353}" type="datetimeFigureOut">
              <a:rPr lang="it-IT" smtClean="0"/>
              <a:pPr/>
              <a:t>04/07/25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858A9E1-CE57-408E-80CF-A7BC66241AFF}"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541735" y="5875867"/>
            <a:ext cx="5829300" cy="1816100"/>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C1E3752A-510E-4050-99E4-F93A8E90D353}" type="datetimeFigureOut">
              <a:rPr lang="it-IT" smtClean="0"/>
              <a:pPr/>
              <a:t>04/07/25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858A9E1-CE57-408E-80CF-A7BC66241AFF}"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C1E3752A-510E-4050-99E4-F93A8E90D353}" type="datetimeFigureOut">
              <a:rPr lang="it-IT" smtClean="0"/>
              <a:pPr/>
              <a:t>04/07/25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858A9E1-CE57-408E-80CF-A7BC66241AFF}"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342900" y="366184"/>
            <a:ext cx="6172200" cy="1524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C1E3752A-510E-4050-99E4-F93A8E90D353}" type="datetimeFigureOut">
              <a:rPr lang="it-IT" smtClean="0"/>
              <a:pPr/>
              <a:t>04/07/25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858A9E1-CE57-408E-80CF-A7BC66241AFF}"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C1E3752A-510E-4050-99E4-F93A8E90D353}" type="datetimeFigureOut">
              <a:rPr lang="it-IT" smtClean="0"/>
              <a:pPr/>
              <a:t>04/07/25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858A9E1-CE57-408E-80CF-A7BC66241AFF}"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1E3752A-510E-4050-99E4-F93A8E90D353}" type="datetimeFigureOut">
              <a:rPr lang="it-IT" smtClean="0"/>
              <a:pPr/>
              <a:t>04/07/25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858A9E1-CE57-408E-80CF-A7BC66241AFF}"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342900" y="364067"/>
            <a:ext cx="2256235" cy="154940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C1E3752A-510E-4050-99E4-F93A8E90D353}" type="datetimeFigureOut">
              <a:rPr lang="it-IT" smtClean="0"/>
              <a:pPr/>
              <a:t>04/07/25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858A9E1-CE57-408E-80CF-A7BC66241AFF}"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344216" y="6400800"/>
            <a:ext cx="4114800" cy="755651"/>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C1E3752A-510E-4050-99E4-F93A8E90D353}" type="datetimeFigureOut">
              <a:rPr lang="it-IT" smtClean="0"/>
              <a:pPr/>
              <a:t>04/07/25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858A9E1-CE57-408E-80CF-A7BC66241AFF}"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1E3752A-510E-4050-99E4-F93A8E90D353}" type="datetimeFigureOut">
              <a:rPr lang="it-IT" smtClean="0"/>
              <a:pPr/>
              <a:t>04/07/25</a:t>
            </a:fld>
            <a:endParaRPr lang="it-IT"/>
          </a:p>
        </p:txBody>
      </p:sp>
      <p:sp>
        <p:nvSpPr>
          <p:cNvPr id="5" name="Segnaposto piè di pagina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858A9E1-CE57-408E-80CF-A7BC66241AFF}"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asellaDiTesto 12"/>
          <p:cNvSpPr txBox="1"/>
          <p:nvPr/>
        </p:nvSpPr>
        <p:spPr>
          <a:xfrm>
            <a:off x="93179" y="1025181"/>
            <a:ext cx="6669836" cy="692497"/>
          </a:xfrm>
          <a:prstGeom prst="rect">
            <a:avLst/>
          </a:prstGeom>
          <a:noFill/>
        </p:spPr>
        <p:txBody>
          <a:bodyPr wrap="square" rtlCol="0">
            <a:spAutoFit/>
          </a:bodyPr>
          <a:lstStyle/>
          <a:p>
            <a:pPr algn="just"/>
            <a:r>
              <a:rPr lang="en-GB" sz="1300" dirty="0">
                <a:latin typeface="Georgia" pitchFamily="18" charset="0"/>
              </a:rPr>
              <a:t>Spirometry is a test used to evaluate lung function. It measures how much air moves in and out of your child's lungs and how quickly this happens. It is used to diagnose respiratory diseases.</a:t>
            </a:r>
            <a:endParaRPr lang="it-IT" sz="1300" dirty="0">
              <a:latin typeface="Georgia" pitchFamily="18" charset="0"/>
            </a:endParaRPr>
          </a:p>
        </p:txBody>
      </p:sp>
      <p:sp>
        <p:nvSpPr>
          <p:cNvPr id="15" name="CasellaDiTesto 14"/>
          <p:cNvSpPr txBox="1"/>
          <p:nvPr/>
        </p:nvSpPr>
        <p:spPr>
          <a:xfrm>
            <a:off x="74481" y="558313"/>
            <a:ext cx="5864426" cy="461665"/>
          </a:xfrm>
          <a:prstGeom prst="rect">
            <a:avLst/>
          </a:prstGeom>
          <a:noFill/>
        </p:spPr>
        <p:txBody>
          <a:bodyPr wrap="square" rtlCol="0">
            <a:spAutoFit/>
          </a:bodyPr>
          <a:lstStyle/>
          <a:p>
            <a:pPr algn="ctr"/>
            <a:r>
              <a:rPr lang="it-IT" sz="2400" b="1" dirty="0">
                <a:solidFill>
                  <a:srgbClr val="376092"/>
                </a:solidFill>
                <a:latin typeface="Garamond" panose="02020404030301010803" pitchFamily="18" charset="0"/>
              </a:rPr>
              <a:t>Spirometry</a:t>
            </a:r>
          </a:p>
        </p:txBody>
      </p:sp>
      <p:sp>
        <p:nvSpPr>
          <p:cNvPr id="17" name="CasellaDiTesto 16"/>
          <p:cNvSpPr txBox="1"/>
          <p:nvPr/>
        </p:nvSpPr>
        <p:spPr>
          <a:xfrm>
            <a:off x="88662" y="1713656"/>
            <a:ext cx="3339435" cy="1938992"/>
          </a:xfrm>
          <a:prstGeom prst="rect">
            <a:avLst/>
          </a:prstGeom>
          <a:noFill/>
        </p:spPr>
        <p:txBody>
          <a:bodyPr wrap="square" rtlCol="0">
            <a:spAutoFit/>
          </a:bodyPr>
          <a:lstStyle/>
          <a:p>
            <a:pPr algn="just"/>
            <a:r>
              <a:rPr lang="it-IT" sz="1200" b="1" i="1" dirty="0">
                <a:solidFill>
                  <a:srgbClr val="376092"/>
                </a:solidFill>
                <a:latin typeface="Georgia" pitchFamily="18" charset="0"/>
              </a:rPr>
              <a:t>When to perform spirometry?</a:t>
            </a:r>
          </a:p>
          <a:p>
            <a:pPr algn="just"/>
            <a:r>
              <a:rPr lang="en-GB" sz="1200" dirty="0">
                <a:latin typeface="Georgia" pitchFamily="18" charset="0"/>
              </a:rPr>
              <a:t>It is recommended to perform spirometry if your child:</a:t>
            </a:r>
          </a:p>
          <a:p>
            <a:pPr marL="171450" indent="-171450" algn="just">
              <a:buFont typeface="Arial" panose="020B0604020202020204" pitchFamily="34" charset="0"/>
              <a:buChar char="•"/>
            </a:pPr>
            <a:r>
              <a:rPr lang="en-GB" sz="1200" dirty="0">
                <a:latin typeface="Georgia" pitchFamily="18" charset="0"/>
              </a:rPr>
              <a:t>Coughs very frequently</a:t>
            </a:r>
          </a:p>
          <a:p>
            <a:pPr marL="171450" indent="-171450" algn="just">
              <a:buFont typeface="Arial" panose="020B0604020202020204" pitchFamily="34" charset="0"/>
              <a:buChar char="•"/>
            </a:pPr>
            <a:r>
              <a:rPr lang="en-GB" sz="1200" dirty="0">
                <a:latin typeface="Georgia" pitchFamily="18" charset="0"/>
              </a:rPr>
              <a:t>Complains of shortness of breath when running, playing, climbing stairs or walking quickly</a:t>
            </a:r>
          </a:p>
          <a:p>
            <a:pPr marL="171450" indent="-171450" algn="just">
              <a:buFont typeface="Arial" panose="020B0604020202020204" pitchFamily="34" charset="0"/>
              <a:buChar char="•"/>
            </a:pPr>
            <a:r>
              <a:rPr lang="en-GB" sz="1200" dirty="0">
                <a:latin typeface="Georgia" pitchFamily="18" charset="0"/>
              </a:rPr>
              <a:t>Complains of chest pain</a:t>
            </a:r>
          </a:p>
          <a:p>
            <a:pPr marL="171450" indent="-171450" algn="just">
              <a:buFont typeface="Arial" panose="020B0604020202020204" pitchFamily="34" charset="0"/>
              <a:buChar char="•"/>
            </a:pPr>
            <a:r>
              <a:rPr lang="en-GB" sz="1200" dirty="0">
                <a:latin typeface="Georgia" pitchFamily="18" charset="0"/>
              </a:rPr>
              <a:t>Has undergone therapy for respiratory problems frequently</a:t>
            </a:r>
            <a:endParaRPr lang="it-IT" sz="1200" dirty="0">
              <a:latin typeface="Georgia" pitchFamily="18" charset="0"/>
            </a:endParaRPr>
          </a:p>
        </p:txBody>
      </p:sp>
      <p:sp>
        <p:nvSpPr>
          <p:cNvPr id="18" name="CasellaDiTesto 17"/>
          <p:cNvSpPr txBox="1"/>
          <p:nvPr/>
        </p:nvSpPr>
        <p:spPr>
          <a:xfrm>
            <a:off x="3428097" y="3507374"/>
            <a:ext cx="3383105" cy="5447645"/>
          </a:xfrm>
          <a:prstGeom prst="rect">
            <a:avLst/>
          </a:prstGeom>
          <a:noFill/>
        </p:spPr>
        <p:txBody>
          <a:bodyPr wrap="square" rtlCol="0">
            <a:spAutoFit/>
          </a:bodyPr>
          <a:lstStyle/>
          <a:p>
            <a:pPr algn="just"/>
            <a:r>
              <a:rPr lang="en-GB" sz="1200" dirty="0">
                <a:latin typeface="Georgia" pitchFamily="18" charset="0"/>
              </a:rPr>
              <a:t>Spirometry may be repeated after your child inhales a medication. This test is called a bronchodilation test.</a:t>
            </a:r>
          </a:p>
          <a:p>
            <a:pPr algn="just"/>
            <a:endParaRPr lang="it-IT" sz="1200" b="1" i="1" dirty="0">
              <a:solidFill>
                <a:schemeClr val="accent1">
                  <a:lumMod val="75000"/>
                </a:schemeClr>
              </a:solidFill>
              <a:latin typeface="Georgia" pitchFamily="18" charset="0"/>
            </a:endParaRPr>
          </a:p>
          <a:p>
            <a:pPr algn="just"/>
            <a:r>
              <a:rPr lang="en-GB" sz="1200" b="1" i="1" dirty="0">
                <a:solidFill>
                  <a:schemeClr val="accent1">
                    <a:lumMod val="75000"/>
                  </a:schemeClr>
                </a:solidFill>
                <a:latin typeface="Georgia" pitchFamily="18" charset="0"/>
              </a:rPr>
              <a:t>What is a bronchodilation test?</a:t>
            </a:r>
            <a:endParaRPr lang="it-IT" sz="300" b="1" i="1" dirty="0">
              <a:latin typeface="Georgia" pitchFamily="18" charset="0"/>
            </a:endParaRPr>
          </a:p>
          <a:p>
            <a:pPr algn="just"/>
            <a:r>
              <a:rPr lang="en-GB" sz="1200" dirty="0">
                <a:latin typeface="Georgia" pitchFamily="18" charset="0"/>
              </a:rPr>
              <a:t>A bronchodilator is a medication that dilates the airways. After completing the first part of the spirometry test, your child will need to inhale a bronchodilator (Salbutamol) and repeat the spirometry test about 15 minutes after taking it. The results of the second part of the test will be compared to the first to see if the medication has improved your child's breathing and to what extent this has happened.</a:t>
            </a:r>
          </a:p>
          <a:p>
            <a:pPr algn="just"/>
            <a:endParaRPr kumimoji="0" lang="it-IT" sz="1200" b="1" i="1" u="none" strike="noStrike" kern="1200" cap="none" spc="0" normalizeH="0" baseline="0" noProof="0" dirty="0">
              <a:ln>
                <a:noFill/>
              </a:ln>
              <a:solidFill>
                <a:srgbClr val="4F81BD">
                  <a:lumMod val="75000"/>
                </a:srgbClr>
              </a:solidFill>
              <a:effectLst/>
              <a:uLnTx/>
              <a:uFillTx/>
              <a:latin typeface="Georgia"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1" u="none" strike="noStrike" kern="1200" cap="none" spc="0" normalizeH="0" baseline="0" noProof="0" dirty="0">
                <a:ln>
                  <a:noFill/>
                </a:ln>
                <a:solidFill>
                  <a:srgbClr val="4F81BD">
                    <a:lumMod val="75000"/>
                  </a:srgbClr>
                </a:solidFill>
                <a:effectLst/>
                <a:uLnTx/>
                <a:uFillTx/>
                <a:latin typeface="Georgia" pitchFamily="18" charset="0"/>
                <a:ea typeface="+mn-ea"/>
                <a:cs typeface="+mn-cs"/>
              </a:rPr>
              <a:t>What medications should not be given before the test?</a:t>
            </a:r>
            <a:endParaRPr kumimoji="0" lang="it-IT" sz="300" b="1" i="1" u="none" strike="noStrike" kern="1200" cap="none" spc="0" normalizeH="0" baseline="0" noProof="0" dirty="0">
              <a:ln>
                <a:noFill/>
              </a:ln>
              <a:solidFill>
                <a:prstClr val="black"/>
              </a:solidFill>
              <a:effectLst/>
              <a:uLnTx/>
              <a:uFillTx/>
              <a:latin typeface="Georgia" pitchFamily="18" charset="0"/>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dirty="0">
                <a:latin typeface="Georgia" pitchFamily="18" charset="0"/>
              </a:rPr>
              <a:t>Short-acting bronchodilators such as Salbutamol or the combination of Salbutamol and Ipratropium should not be administered for at least 4 hours before the test. In addition, a long-acting bronchodilator, such as Salmeterol or Formoterol, or combinations containing one of these bronchodilators in association with a steroid, should be stopped 12-24 hours before the test.</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sz="1200" dirty="0">
              <a:latin typeface="Georgia"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it-IT" sz="1200" dirty="0">
              <a:latin typeface="Georgia" pitchFamily="18" charset="0"/>
            </a:endParaRPr>
          </a:p>
        </p:txBody>
      </p:sp>
      <p:sp>
        <p:nvSpPr>
          <p:cNvPr id="3" name="Rettangolo 2"/>
          <p:cNvSpPr/>
          <p:nvPr/>
        </p:nvSpPr>
        <p:spPr>
          <a:xfrm>
            <a:off x="0" y="107504"/>
            <a:ext cx="6858000" cy="3210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sz="1400" b="1" dirty="0">
              <a:effectLst>
                <a:outerShdw blurRad="38100" dist="38100" dir="2700000" algn="tl">
                  <a:srgbClr val="000000">
                    <a:alpha val="43137"/>
                  </a:srgbClr>
                </a:outerShdw>
              </a:effectLst>
            </a:endParaRPr>
          </a:p>
        </p:txBody>
      </p:sp>
      <p:pic>
        <p:nvPicPr>
          <p:cNvPr id="16" name="Immagine 15"/>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5905243" y="81478"/>
            <a:ext cx="859578" cy="911283"/>
          </a:xfrm>
          <a:prstGeom prst="rect">
            <a:avLst/>
          </a:prstGeom>
        </p:spPr>
      </p:pic>
      <p:pic>
        <p:nvPicPr>
          <p:cNvPr id="4" name="Immagine 3">
            <a:extLst>
              <a:ext uri="{FF2B5EF4-FFF2-40B4-BE49-F238E27FC236}">
                <a16:creationId xmlns:a16="http://schemas.microsoft.com/office/drawing/2014/main" id="{D7145178-C072-84A5-C4C5-6832A00A93B2}"/>
              </a:ext>
            </a:extLst>
          </p:cNvPr>
          <p:cNvPicPr>
            <a:picLocks noChangeAspect="1"/>
          </p:cNvPicPr>
          <p:nvPr/>
        </p:nvPicPr>
        <p:blipFill>
          <a:blip r:embed="rId5"/>
          <a:stretch>
            <a:fillRect/>
          </a:stretch>
        </p:blipFill>
        <p:spPr>
          <a:xfrm>
            <a:off x="4056979" y="1900186"/>
            <a:ext cx="2077153" cy="1263928"/>
          </a:xfrm>
          <a:prstGeom prst="rect">
            <a:avLst/>
          </a:prstGeom>
        </p:spPr>
      </p:pic>
      <p:sp>
        <p:nvSpPr>
          <p:cNvPr id="9" name="CasellaDiTesto 8">
            <a:extLst>
              <a:ext uri="{FF2B5EF4-FFF2-40B4-BE49-F238E27FC236}">
                <a16:creationId xmlns:a16="http://schemas.microsoft.com/office/drawing/2014/main" id="{17B645BE-1C28-4522-CBE6-37F9642CEECF}"/>
              </a:ext>
            </a:extLst>
          </p:cNvPr>
          <p:cNvSpPr txBox="1"/>
          <p:nvPr/>
        </p:nvSpPr>
        <p:spPr>
          <a:xfrm>
            <a:off x="92276" y="3652648"/>
            <a:ext cx="3335821" cy="5262979"/>
          </a:xfrm>
          <a:prstGeom prst="rect">
            <a:avLst/>
          </a:prstGeom>
          <a:noFill/>
        </p:spPr>
        <p:txBody>
          <a:bodyPr wrap="square">
            <a:spAutoFit/>
          </a:bodyPr>
          <a:lstStyle/>
          <a:p>
            <a:pPr marL="0" marR="0" lvl="0" indent="0" algn="just" defTabSz="914400" rtl="0" eaLnBrk="1" fontAlgn="auto" latinLnBrk="0" hangingPunct="1">
              <a:spcBef>
                <a:spcPts val="0"/>
              </a:spcBef>
              <a:spcAft>
                <a:spcPts val="0"/>
              </a:spcAft>
              <a:buClrTx/>
              <a:buSzTx/>
              <a:buFontTx/>
              <a:buNone/>
              <a:tabLst/>
              <a:defRPr/>
            </a:pPr>
            <a:r>
              <a:rPr kumimoji="0" lang="it-IT" sz="1200" b="1" i="1" u="none" strike="noStrike" kern="1200" cap="none" spc="0" normalizeH="0" baseline="0" noProof="0" dirty="0">
                <a:ln>
                  <a:noFill/>
                </a:ln>
                <a:solidFill>
                  <a:srgbClr val="4F81BD">
                    <a:lumMod val="75000"/>
                  </a:srgbClr>
                </a:solidFill>
                <a:effectLst/>
                <a:uLnTx/>
                <a:uFillTx/>
                <a:latin typeface="Georgia" pitchFamily="18" charset="0"/>
                <a:ea typeface="+mn-ea"/>
                <a:cs typeface="+mn-cs"/>
              </a:rPr>
              <a:t>How to perform spirometry</a:t>
            </a:r>
            <a:r>
              <a:rPr lang="it-IT" sz="1200" b="1" i="1" dirty="0">
                <a:solidFill>
                  <a:srgbClr val="4F81BD">
                    <a:lumMod val="75000"/>
                  </a:srgbClr>
                </a:solidFill>
                <a:latin typeface="Georgia" pitchFamily="18" charset="0"/>
              </a:rPr>
              <a:t>?</a:t>
            </a:r>
          </a:p>
          <a:p>
            <a:pPr algn="just"/>
            <a:r>
              <a:rPr lang="en-GB" sz="1200" dirty="0">
                <a:latin typeface="Georgia" pitchFamily="18" charset="0"/>
              </a:rPr>
              <a:t>Spirometry is a non-invasive test and can be easily performed in less than 10 minutes.</a:t>
            </a:r>
          </a:p>
          <a:p>
            <a:pPr algn="just"/>
            <a:r>
              <a:rPr lang="en-GB" sz="1200" dirty="0">
                <a:latin typeface="Georgia" pitchFamily="18" charset="0"/>
              </a:rPr>
              <a:t>Before starting the test, it is important to measure your child's height because the size of their lungs is related to their height.</a:t>
            </a:r>
          </a:p>
          <a:p>
            <a:pPr algn="just"/>
            <a:r>
              <a:rPr lang="en-GB" sz="1200" dirty="0">
                <a:latin typeface="Georgia" pitchFamily="18" charset="0"/>
              </a:rPr>
              <a:t>Your child will be asked to wear a nose clip to prevent air from passing through their nostrils and to breathe calmly through a disposable mouthpiece that is attached to the spirometer. Then, following the doctor's instructions, he or she will:</a:t>
            </a:r>
          </a:p>
          <a:p>
            <a:pPr marL="171450" indent="-171450" algn="just">
              <a:buFont typeface="Arial" panose="020B0604020202020204" pitchFamily="34" charset="0"/>
              <a:buChar char="•"/>
            </a:pPr>
            <a:r>
              <a:rPr lang="en-GB" sz="1200" dirty="0">
                <a:latin typeface="Georgia" pitchFamily="18" charset="0"/>
              </a:rPr>
              <a:t>Breathe deeply with their lips closed around the mouthpiece</a:t>
            </a:r>
          </a:p>
          <a:p>
            <a:pPr marL="171450" indent="-171450" algn="just">
              <a:buFont typeface="Arial" panose="020B0604020202020204" pitchFamily="34" charset="0"/>
              <a:buChar char="•"/>
            </a:pPr>
            <a:r>
              <a:rPr lang="en-GB" sz="1200" dirty="0">
                <a:latin typeface="Georgia" pitchFamily="18" charset="0"/>
              </a:rPr>
              <a:t>Blow into the mouthpiece as hard as possible</a:t>
            </a:r>
          </a:p>
          <a:p>
            <a:pPr marL="171450" indent="-171450" algn="just">
              <a:buFont typeface="Arial" panose="020B0604020202020204" pitchFamily="34" charset="0"/>
              <a:buChar char="•"/>
            </a:pPr>
            <a:r>
              <a:rPr lang="en-GB" sz="1200" dirty="0">
                <a:latin typeface="Georgia" pitchFamily="18" charset="0"/>
              </a:rPr>
              <a:t>Keep blowing until the lungs are empty of air and the doctor tells you to stop.</a:t>
            </a:r>
          </a:p>
          <a:p>
            <a:pPr algn="just"/>
            <a:r>
              <a:rPr lang="en-GB" sz="1200" dirty="0">
                <a:latin typeface="Georgia" pitchFamily="18" charset="0"/>
              </a:rPr>
              <a:t>Your child will need to repeat this maneuver at least three times, but usually no more than eight times.</a:t>
            </a:r>
          </a:p>
          <a:p>
            <a:pPr algn="just"/>
            <a:r>
              <a:rPr lang="en-GB" sz="1200" dirty="0">
                <a:latin typeface="Georgia" pitchFamily="18" charset="0"/>
              </a:rPr>
              <a:t>It is common for children to become tired or frustrated during the test. Sometimes it takes several attempts before they can complete the test.</a:t>
            </a:r>
          </a:p>
          <a:p>
            <a:pPr algn="just"/>
            <a:r>
              <a:rPr lang="en-GB" sz="1200" dirty="0">
                <a:latin typeface="Georgia" pitchFamily="18" charset="0"/>
              </a:rPr>
              <a:t>It is important to make sure your child understands that it is okay to rest between attempts.</a:t>
            </a:r>
            <a:endParaRPr kumimoji="0" lang="it-IT" sz="1200" b="0" i="0" u="none" strike="noStrike" kern="1200" cap="none" spc="0" normalizeH="0" baseline="0" noProof="0" dirty="0">
              <a:ln>
                <a:noFill/>
              </a:ln>
              <a:solidFill>
                <a:prstClr val="black"/>
              </a:solidFill>
              <a:effectLst/>
              <a:uLnTx/>
              <a:uFillTx/>
              <a:latin typeface="Georgia" pitchFamily="18" charset="0"/>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CasellaDiTesto 18"/>
          <p:cNvSpPr txBox="1"/>
          <p:nvPr/>
        </p:nvSpPr>
        <p:spPr>
          <a:xfrm>
            <a:off x="3427261" y="3451462"/>
            <a:ext cx="3417044" cy="4801314"/>
          </a:xfrm>
          <a:prstGeom prst="rect">
            <a:avLst/>
          </a:prstGeom>
          <a:noFill/>
        </p:spPr>
        <p:txBody>
          <a:bodyPr wrap="square" rtlCol="0">
            <a:spAutoFit/>
          </a:bodyPr>
          <a:lstStyle/>
          <a:p>
            <a:pPr algn="just"/>
            <a:r>
              <a:rPr lang="en-GB" sz="1200" b="1" i="1" u="none" strike="noStrike" baseline="0" dirty="0">
                <a:solidFill>
                  <a:srgbClr val="376092"/>
                </a:solidFill>
                <a:latin typeface="Georgia" panose="02040502050405020303" pitchFamily="18" charset="0"/>
              </a:rPr>
              <a:t>In case of normal spirometry, are respiratory problems excluded?</a:t>
            </a:r>
          </a:p>
          <a:p>
            <a:pPr algn="just"/>
            <a:r>
              <a:rPr lang="en-GB" sz="1200" b="0" i="0" u="none" strike="noStrike" baseline="0" dirty="0">
                <a:solidFill>
                  <a:srgbClr val="000000"/>
                </a:solidFill>
                <a:latin typeface="Georgia" panose="02040502050405020303" pitchFamily="18" charset="0"/>
              </a:rPr>
              <a:t>The result within the normal limits of the test as well as the response to the bronchodilator must be carefully evaluated by the doctor. In fact, an asthmatic subject should not be considered "cured" in consideration of a normal spirometric test.</a:t>
            </a:r>
          </a:p>
          <a:p>
            <a:pPr algn="just"/>
            <a:endParaRPr lang="en-GB" sz="1200" dirty="0">
              <a:solidFill>
                <a:srgbClr val="000000"/>
              </a:solidFill>
              <a:latin typeface="Georgia" panose="02040502050405020303" pitchFamily="18" charset="0"/>
            </a:endParaRPr>
          </a:p>
          <a:p>
            <a:pPr algn="just"/>
            <a:endParaRPr lang="it-IT" sz="1200" b="1" i="1" u="none" strike="noStrike" baseline="0" dirty="0">
              <a:solidFill>
                <a:srgbClr val="1155CD"/>
              </a:solidFill>
              <a:latin typeface="Georgia" panose="02040502050405020303" pitchFamily="18" charset="0"/>
            </a:endParaRPr>
          </a:p>
          <a:p>
            <a:pPr algn="just"/>
            <a:r>
              <a:rPr lang="en-GB" sz="1200" b="1" i="1" u="none" strike="noStrike" baseline="0" dirty="0">
                <a:solidFill>
                  <a:srgbClr val="376092"/>
                </a:solidFill>
                <a:latin typeface="Georgia" panose="02040502050405020303" pitchFamily="18" charset="0"/>
              </a:rPr>
              <a:t>Why should my child repeat this test?</a:t>
            </a:r>
          </a:p>
          <a:p>
            <a:pPr algn="just"/>
            <a:r>
              <a:rPr lang="en-GB" sz="1200" b="0" i="0" u="none" strike="noStrike" baseline="0" dirty="0">
                <a:solidFill>
                  <a:srgbClr val="000000"/>
                </a:solidFill>
                <a:latin typeface="Georgia" panose="02040502050405020303" pitchFamily="18" charset="0"/>
              </a:rPr>
              <a:t>Spirometry is an important indicator of the clinical course of chronic respiratory diseases such as asthma. It may be useful to repeat it to diagnose asthma in subjects who present symptoms, but whose previous spirometry tests have not been useful for confirming the</a:t>
            </a:r>
          </a:p>
          <a:p>
            <a:r>
              <a:rPr lang="en-GB" sz="1200" b="0" i="0" u="none" strike="noStrike" baseline="0" dirty="0">
                <a:solidFill>
                  <a:srgbClr val="000000"/>
                </a:solidFill>
                <a:latin typeface="Georgia" panose="02040502050405020303" pitchFamily="18" charset="0"/>
              </a:rPr>
              <a:t>diagnosis.</a:t>
            </a:r>
          </a:p>
          <a:p>
            <a:endParaRPr lang="en-GB" sz="1200" dirty="0">
              <a:solidFill>
                <a:srgbClr val="000000"/>
              </a:solidFill>
              <a:latin typeface="Georgia" panose="02040502050405020303" pitchFamily="18" charset="0"/>
            </a:endParaRPr>
          </a:p>
          <a:p>
            <a:r>
              <a:rPr lang="it-IT" dirty="0"/>
              <a:t>Luigi Matera, MD, Dipartimento materno infantile e scienze urologiche, Sapienza Università di Roma</a:t>
            </a:r>
          </a:p>
          <a:p>
            <a:br>
              <a:rPr lang="sv-SE" sz="300" b="1" u="sng" dirty="0">
                <a:latin typeface="Georgia" pitchFamily="18" charset="0"/>
              </a:rPr>
            </a:br>
            <a:endParaRPr lang="sv-SE" sz="300" b="1" u="sng" dirty="0">
              <a:latin typeface="Georgia" pitchFamily="18" charset="0"/>
            </a:endParaRPr>
          </a:p>
        </p:txBody>
      </p:sp>
      <p:sp>
        <p:nvSpPr>
          <p:cNvPr id="10" name="CasellaDiTesto 9"/>
          <p:cNvSpPr txBox="1"/>
          <p:nvPr/>
        </p:nvSpPr>
        <p:spPr>
          <a:xfrm>
            <a:off x="1214422" y="1928794"/>
            <a:ext cx="184731" cy="369332"/>
          </a:xfrm>
          <a:prstGeom prst="rect">
            <a:avLst/>
          </a:prstGeom>
          <a:noFill/>
        </p:spPr>
        <p:txBody>
          <a:bodyPr wrap="none" rtlCol="0">
            <a:spAutoFit/>
          </a:bodyPr>
          <a:lstStyle/>
          <a:p>
            <a:endParaRPr lang="it-IT" dirty="0"/>
          </a:p>
        </p:txBody>
      </p:sp>
      <p:sp>
        <p:nvSpPr>
          <p:cNvPr id="18" name="CasellaDiTesto 17"/>
          <p:cNvSpPr txBox="1"/>
          <p:nvPr/>
        </p:nvSpPr>
        <p:spPr>
          <a:xfrm>
            <a:off x="61787" y="992761"/>
            <a:ext cx="3268355" cy="5724644"/>
          </a:xfrm>
          <a:prstGeom prst="rect">
            <a:avLst/>
          </a:prstGeom>
          <a:noFill/>
        </p:spPr>
        <p:txBody>
          <a:bodyPr wrap="square" rtlCol="0" anchor="ctr">
            <a:spAutoFit/>
          </a:bodyPr>
          <a:lstStyle/>
          <a:p>
            <a:pPr marL="0" marR="0" lvl="0" indent="0" algn="just" defTabSz="914400" rtl="0" eaLnBrk="1" fontAlgn="auto" latinLnBrk="0" hangingPunct="1">
              <a:lnSpc>
                <a:spcPct val="100000"/>
              </a:lnSpc>
              <a:spcBef>
                <a:spcPts val="0"/>
              </a:spcBef>
              <a:buClrTx/>
              <a:buSzTx/>
              <a:buFontTx/>
              <a:buNone/>
              <a:tabLst/>
              <a:defRPr/>
            </a:pPr>
            <a:r>
              <a:rPr kumimoji="0" lang="en-GB" sz="1200" b="1" i="1" u="none" strike="noStrike" kern="1200" cap="none" spc="0" normalizeH="0" baseline="0" noProof="0" dirty="0">
                <a:ln>
                  <a:noFill/>
                </a:ln>
                <a:solidFill>
                  <a:srgbClr val="4F81BD">
                    <a:lumMod val="75000"/>
                  </a:srgbClr>
                </a:solidFill>
                <a:effectLst/>
                <a:uLnTx/>
                <a:uFillTx/>
                <a:latin typeface="Georgia" pitchFamily="18" charset="0"/>
                <a:ea typeface="+mn-ea"/>
                <a:cs typeface="+mn-cs"/>
              </a:rPr>
              <a:t>How to interpret the results of Spirometry?</a:t>
            </a:r>
          </a:p>
          <a:p>
            <a:pPr marL="0" marR="0" lvl="0" indent="0" algn="just" defTabSz="914400" rtl="0" eaLnBrk="1" fontAlgn="auto" latinLnBrk="0" hangingPunct="1">
              <a:lnSpc>
                <a:spcPct val="100000"/>
              </a:lnSpc>
              <a:spcBef>
                <a:spcPts val="0"/>
              </a:spcBef>
              <a:buClrTx/>
              <a:buSzTx/>
              <a:buFontTx/>
              <a:buNone/>
              <a:tabLst/>
              <a:defRPr/>
            </a:pPr>
            <a:r>
              <a:rPr kumimoji="0" lang="en-GB" sz="1200" u="none" strike="noStrike" kern="1200" cap="none" spc="0" normalizeH="0" baseline="0" noProof="0" dirty="0">
                <a:ln>
                  <a:noFill/>
                </a:ln>
                <a:effectLst/>
                <a:uLnTx/>
                <a:uFillTx/>
                <a:latin typeface="Georgia" pitchFamily="18" charset="0"/>
                <a:ea typeface="+mn-ea"/>
                <a:cs typeface="+mn-cs"/>
              </a:rPr>
              <a:t>For each person, there is a range of results that is considered normal. For example, if your child’s respiratory function is normal for age, height, and gender, the spirometry will be like the one shown in Figure 1. If your child has a respiratory problem, the spirometry might be like the one shown in Figure 2.</a:t>
            </a:r>
            <a:endParaRPr lang="it-IT" sz="1200" b="1" i="1" dirty="0">
              <a:solidFill>
                <a:schemeClr val="bg1"/>
              </a:solidFill>
              <a:latin typeface="Georgia"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it-IT" sz="1200" b="1" i="1" dirty="0">
              <a:solidFill>
                <a:schemeClr val="bg1"/>
              </a:solidFill>
              <a:latin typeface="Georgia"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it-IT" sz="1200" b="1" i="1" dirty="0">
              <a:solidFill>
                <a:schemeClr val="bg1"/>
              </a:solidFill>
              <a:latin typeface="Georgia"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it-IT" sz="1200" b="1" i="1" dirty="0">
              <a:solidFill>
                <a:schemeClr val="bg1"/>
              </a:solidFill>
              <a:latin typeface="Georgia"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it-IT" sz="600" b="1" i="1" dirty="0">
              <a:solidFill>
                <a:schemeClr val="bg1"/>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a:p>
            <a:pPr algn="just"/>
            <a:endParaRPr lang="it-IT" sz="1200" b="1" i="1" dirty="0">
              <a:solidFill>
                <a:schemeClr val="accent1">
                  <a:lumMod val="75000"/>
                </a:schemeClr>
              </a:solidFill>
              <a:latin typeface="Georgia" pitchFamily="18" charset="0"/>
            </a:endParaRPr>
          </a:p>
        </p:txBody>
      </p:sp>
      <p:sp>
        <p:nvSpPr>
          <p:cNvPr id="13" name="Rettangolo 12"/>
          <p:cNvSpPr/>
          <p:nvPr/>
        </p:nvSpPr>
        <p:spPr>
          <a:xfrm>
            <a:off x="0" y="107504"/>
            <a:ext cx="6858000" cy="3210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sz="1400" b="1" dirty="0">
              <a:effectLst>
                <a:outerShdw blurRad="38100" dist="38100" dir="2700000" algn="tl">
                  <a:srgbClr val="000000">
                    <a:alpha val="43137"/>
                  </a:srgbClr>
                </a:outerShdw>
              </a:effectLst>
            </a:endParaRPr>
          </a:p>
        </p:txBody>
      </p:sp>
      <p:pic>
        <p:nvPicPr>
          <p:cNvPr id="14" name="Immagine 13"/>
          <p:cNvPicPr>
            <a:picLocks noChangeAspect="1"/>
          </p:cNvPicPr>
          <p:nvPr/>
        </p:nvPicPr>
        <p:blipFill>
          <a:blip r:embed="rId3" cstate="print">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5905243" y="81478"/>
            <a:ext cx="859578" cy="911283"/>
          </a:xfrm>
          <a:prstGeom prst="rect">
            <a:avLst/>
          </a:prstGeom>
        </p:spPr>
      </p:pic>
      <p:pic>
        <p:nvPicPr>
          <p:cNvPr id="3" name="Immagine 2">
            <a:extLst>
              <a:ext uri="{FF2B5EF4-FFF2-40B4-BE49-F238E27FC236}">
                <a16:creationId xmlns:a16="http://schemas.microsoft.com/office/drawing/2014/main" id="{20FBD565-46BE-8BA7-8AF1-5045DB9B865A}"/>
              </a:ext>
            </a:extLst>
          </p:cNvPr>
          <p:cNvPicPr>
            <a:picLocks noChangeAspect="1"/>
          </p:cNvPicPr>
          <p:nvPr/>
        </p:nvPicPr>
        <p:blipFill>
          <a:blip r:embed="rId5"/>
          <a:stretch>
            <a:fillRect/>
          </a:stretch>
        </p:blipFill>
        <p:spPr>
          <a:xfrm>
            <a:off x="249217" y="3494393"/>
            <a:ext cx="2912317" cy="2155214"/>
          </a:xfrm>
          <a:prstGeom prst="rect">
            <a:avLst/>
          </a:prstGeom>
        </p:spPr>
      </p:pic>
      <p:sp>
        <p:nvSpPr>
          <p:cNvPr id="7" name="CasellaDiTesto 6">
            <a:extLst>
              <a:ext uri="{FF2B5EF4-FFF2-40B4-BE49-F238E27FC236}">
                <a16:creationId xmlns:a16="http://schemas.microsoft.com/office/drawing/2014/main" id="{BE8061CF-2987-E9A2-CB87-0FD856D2C96A}"/>
              </a:ext>
            </a:extLst>
          </p:cNvPr>
          <p:cNvSpPr txBox="1"/>
          <p:nvPr/>
        </p:nvSpPr>
        <p:spPr>
          <a:xfrm>
            <a:off x="3429000" y="1526586"/>
            <a:ext cx="3186762" cy="1754326"/>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200" b="1" i="1" u="none" strike="noStrike" kern="1200" cap="none" spc="0" normalizeH="0" baseline="0" noProof="0" dirty="0">
                <a:ln>
                  <a:noFill/>
                </a:ln>
                <a:solidFill>
                  <a:srgbClr val="4F81BD">
                    <a:lumMod val="75000"/>
                  </a:srgbClr>
                </a:solidFill>
                <a:effectLst/>
                <a:uLnTx/>
                <a:uFillTx/>
                <a:latin typeface="Georgia" pitchFamily="18" charset="0"/>
                <a:ea typeface="+mn-ea"/>
                <a:cs typeface="+mn-cs"/>
              </a:rPr>
              <a:t>How should I prepare my child for the test?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Georgia" pitchFamily="18" charset="0"/>
                <a:ea typeface="+mn-ea"/>
                <a:cs typeface="+mn-cs"/>
              </a:rPr>
              <a:t>It is important that your child does not exercise or eat excessively in the 2 hours before this test, as this may affect the result. It is important to check with the doctor in charge of the test whether it is necessary to suspend any inhalation therapies in progress that may affect the result of the test.</a:t>
            </a:r>
            <a:endParaRPr kumimoji="0" lang="it-IT" sz="1200" b="0" i="0" u="none" strike="noStrike" kern="1200" cap="none" spc="0" normalizeH="0" baseline="0" noProof="0" dirty="0">
              <a:ln>
                <a:noFill/>
              </a:ln>
              <a:solidFill>
                <a:prstClr val="black"/>
              </a:solidFill>
              <a:effectLst/>
              <a:uLnTx/>
              <a:uFillTx/>
              <a:latin typeface="Georgia" pitchFamily="18" charset="0"/>
              <a:ea typeface="+mn-ea"/>
              <a:cs typeface="+mn-cs"/>
            </a:endParaRPr>
          </a:p>
        </p:txBody>
      </p:sp>
      <p:pic>
        <p:nvPicPr>
          <p:cNvPr id="9" name="Immagine 8">
            <a:extLst>
              <a:ext uri="{FF2B5EF4-FFF2-40B4-BE49-F238E27FC236}">
                <a16:creationId xmlns:a16="http://schemas.microsoft.com/office/drawing/2014/main" id="{A2A8DACE-EE10-191F-5395-77312001ED82}"/>
              </a:ext>
            </a:extLst>
          </p:cNvPr>
          <p:cNvPicPr>
            <a:picLocks noChangeAspect="1"/>
          </p:cNvPicPr>
          <p:nvPr/>
        </p:nvPicPr>
        <p:blipFill>
          <a:blip r:embed="rId6"/>
          <a:stretch>
            <a:fillRect/>
          </a:stretch>
        </p:blipFill>
        <p:spPr>
          <a:xfrm>
            <a:off x="239804" y="6100798"/>
            <a:ext cx="2912317" cy="2228815"/>
          </a:xfrm>
          <a:prstGeom prst="rect">
            <a:avLst/>
          </a:prstGeom>
        </p:spPr>
      </p:pic>
      <p:sp>
        <p:nvSpPr>
          <p:cNvPr id="2" name="CasellaDiTesto 1">
            <a:extLst>
              <a:ext uri="{FF2B5EF4-FFF2-40B4-BE49-F238E27FC236}">
                <a16:creationId xmlns:a16="http://schemas.microsoft.com/office/drawing/2014/main" id="{2612813D-1A71-93FC-D030-FE1DDDA024D8}"/>
              </a:ext>
            </a:extLst>
          </p:cNvPr>
          <p:cNvSpPr txBox="1"/>
          <p:nvPr/>
        </p:nvSpPr>
        <p:spPr>
          <a:xfrm>
            <a:off x="209377" y="5182705"/>
            <a:ext cx="2973169" cy="461665"/>
          </a:xfrm>
          <a:prstGeom prst="rect">
            <a:avLst/>
          </a:prstGeom>
          <a:solidFill>
            <a:schemeClr val="bg1"/>
          </a:solidFill>
        </p:spPr>
        <p:txBody>
          <a:bodyPr wrap="square" rtlCol="0">
            <a:spAutoFit/>
          </a:bodyPr>
          <a:lstStyle/>
          <a:p>
            <a:r>
              <a:rPr lang="it-IT" sz="1200" b="1" dirty="0">
                <a:latin typeface="Georgia" panose="02040502050405020303" pitchFamily="18" charset="0"/>
                <a:cs typeface="Times New Roman" panose="02020603050405020304" pitchFamily="18" charset="0"/>
              </a:rPr>
              <a:t>Figure 1. </a:t>
            </a:r>
            <a:r>
              <a:rPr lang="it-IT" sz="1200" dirty="0">
                <a:latin typeface="Georgia" panose="02040502050405020303" pitchFamily="18" charset="0"/>
                <a:cs typeface="Times New Roman" panose="02020603050405020304" pitchFamily="18" charset="0"/>
              </a:rPr>
              <a:t>Normal spirometry.</a:t>
            </a:r>
          </a:p>
          <a:p>
            <a:endParaRPr lang="en-GB" sz="1200" dirty="0">
              <a:latin typeface="Georgia" panose="02040502050405020303" pitchFamily="18" charset="0"/>
              <a:cs typeface="Times New Roman" panose="02020603050405020304" pitchFamily="18" charset="0"/>
            </a:endParaRPr>
          </a:p>
        </p:txBody>
      </p:sp>
      <p:sp>
        <p:nvSpPr>
          <p:cNvPr id="4" name="CasellaDiTesto 3">
            <a:extLst>
              <a:ext uri="{FF2B5EF4-FFF2-40B4-BE49-F238E27FC236}">
                <a16:creationId xmlns:a16="http://schemas.microsoft.com/office/drawing/2014/main" id="{20D34E4F-5AEE-AFD1-31BF-2FD56D1D8598}"/>
              </a:ext>
            </a:extLst>
          </p:cNvPr>
          <p:cNvSpPr txBox="1"/>
          <p:nvPr/>
        </p:nvSpPr>
        <p:spPr>
          <a:xfrm>
            <a:off x="220381" y="7867948"/>
            <a:ext cx="2973169" cy="461665"/>
          </a:xfrm>
          <a:prstGeom prst="rect">
            <a:avLst/>
          </a:prstGeom>
          <a:solidFill>
            <a:schemeClr val="bg1"/>
          </a:solidFill>
        </p:spPr>
        <p:txBody>
          <a:bodyPr wrap="square" rtlCol="0">
            <a:spAutoFit/>
          </a:bodyPr>
          <a:lstStyle/>
          <a:p>
            <a:r>
              <a:rPr lang="it-IT" sz="1200" b="1" dirty="0">
                <a:latin typeface="Georgia" panose="02040502050405020303" pitchFamily="18" charset="0"/>
                <a:cs typeface="Times New Roman" panose="02020603050405020304" pitchFamily="18" charset="0"/>
              </a:rPr>
              <a:t>Figure 2.</a:t>
            </a:r>
            <a:r>
              <a:rPr lang="it-IT" sz="1200" dirty="0">
                <a:latin typeface="Georgia" panose="02040502050405020303" pitchFamily="18" charset="0"/>
                <a:cs typeface="Times New Roman" panose="02020603050405020304" pitchFamily="18" charset="0"/>
              </a:rPr>
              <a:t> Abnormal spirometry.</a:t>
            </a:r>
          </a:p>
          <a:p>
            <a:endParaRPr lang="en-GB" sz="1200" dirty="0">
              <a:latin typeface="Georgia" panose="02040502050405020303"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2716</TotalTime>
  <Words>729</Words>
  <Application>Microsoft Macintosh PowerPoint</Application>
  <PresentationFormat>Presentazione su schermo (4:3)</PresentationFormat>
  <Paragraphs>62</Paragraphs>
  <Slides>2</Slides>
  <Notes>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vt:i4>
      </vt:variant>
    </vt:vector>
  </HeadingPairs>
  <TitlesOfParts>
    <vt:vector size="7" baseType="lpstr">
      <vt:lpstr>Arial</vt:lpstr>
      <vt:lpstr>Calibri</vt:lpstr>
      <vt:lpstr>Garamond</vt:lpstr>
      <vt:lpstr>Georgia</vt:lpstr>
      <vt:lpstr>Tema di Office</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Trinity</dc:creator>
  <cp:lastModifiedBy>Valentina Ferraro</cp:lastModifiedBy>
  <cp:revision>75</cp:revision>
  <dcterms:created xsi:type="dcterms:W3CDTF">2016-04-08T15:26:48Z</dcterms:created>
  <dcterms:modified xsi:type="dcterms:W3CDTF">2025-07-04T08:18:08Z</dcterms:modified>
</cp:coreProperties>
</file>